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Poppi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g+uENjjL0Z9MZhAaFfLH4iKuoR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jp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0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4" l="-63" r="-63" t="0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2525809" y="3828850"/>
            <a:ext cx="13426303" cy="1121728"/>
            <a:chOff x="0" y="-114300"/>
            <a:chExt cx="17901737" cy="1495637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7901737" cy="1381337"/>
            </a:xfrm>
            <a:custGeom>
              <a:rect b="b" l="l" r="r" t="t"/>
              <a:pathLst>
                <a:path extrusionOk="0" h="1381337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381337"/>
                  </a:lnTo>
                  <a:lnTo>
                    <a:pt x="0" y="138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114300"/>
              <a:ext cx="17901736" cy="1495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87">
                  <a:solidFill>
                    <a:srgbClr val="FFFFFF"/>
                  </a:solidFill>
                </a:rPr>
                <a:t>Mobile App</a:t>
              </a:r>
              <a:endParaRPr/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4918046" y="5882982"/>
            <a:ext cx="8451908" cy="1128259"/>
            <a:chOff x="0" y="-180975"/>
            <a:chExt cx="11269211" cy="150434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1269211" cy="1323370"/>
            </a:xfrm>
            <a:custGeom>
              <a:rect b="b" l="l" r="r" t="t"/>
              <a:pathLst>
                <a:path extrusionOk="0" h="1323370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323370"/>
                  </a:lnTo>
                  <a:lnTo>
                    <a:pt x="0" y="1323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180975"/>
              <a:ext cx="11269211" cy="1504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662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SESSION 6</a:t>
              </a:r>
              <a:endParaRPr/>
            </a:p>
          </p:txBody>
        </p:sp>
      </p:grpSp>
      <p:sp>
        <p:nvSpPr>
          <p:cNvPr id="97" name="Google Shape;97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6659464" y="9185108"/>
            <a:ext cx="5158992" cy="673894"/>
            <a:chOff x="0" y="-123825"/>
            <a:chExt cx="6878656" cy="898525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6878656" cy="774700"/>
            </a:xfrm>
            <a:custGeom>
              <a:rect b="b" l="l" r="r" t="t"/>
              <a:pathLst>
                <a:path extrusionOk="0"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#create_share_innovate</a:t>
              </a:r>
              <a:endParaRPr/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1734797" y="188312"/>
            <a:ext cx="4588669" cy="613887"/>
            <a:chOff x="0" y="-66675"/>
            <a:chExt cx="6118225" cy="818516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91" name="Google Shape;291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92" name="Google Shape;292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93" name="Google Shape;293;p10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96" name="Google Shape;296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97" name="Google Shape;297;p1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98" name="Google Shape;298;p1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9" name="Google Shape;299;p1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00" name="Google Shape;300;p10"/>
          <p:cNvSpPr txBox="1"/>
          <p:nvPr/>
        </p:nvSpPr>
        <p:spPr>
          <a:xfrm>
            <a:off x="2614680" y="4301576"/>
            <a:ext cx="9781341" cy="16077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27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3.assets/ </a:t>
            </a:r>
            <a:r>
              <a:rPr b="1" i="0" lang="en-US" sz="3427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(Images, Fonts, and Icons)</a:t>
            </a:r>
            <a:endParaRPr/>
          </a:p>
          <a:p>
            <a:pPr indent="-294450" lvl="1" marL="5889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7"/>
              <a:buFont typeface="Arial"/>
              <a:buChar char="•"/>
            </a:pPr>
            <a:r>
              <a:rPr b="0" i="0" lang="en-US" sz="27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folder stores local images, fonts, and other assets.</a:t>
            </a:r>
            <a:endParaRPr/>
          </a:p>
          <a:p>
            <a:pPr indent="-294450" lvl="1" marL="58890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7"/>
              <a:buFont typeface="Arial"/>
              <a:buChar char="•"/>
            </a:pPr>
            <a:r>
              <a:rPr b="0" i="0" lang="en-US" sz="27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need to declare them in </a:t>
            </a:r>
            <a:r>
              <a:rPr b="1" i="0" lang="en-US" sz="27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pubspec.yaml</a:t>
            </a:r>
            <a:endParaRPr/>
          </a:p>
        </p:txBody>
      </p:sp>
      <p:sp>
        <p:nvSpPr>
          <p:cNvPr id="301" name="Google Shape;301;p10"/>
          <p:cNvSpPr/>
          <p:nvPr/>
        </p:nvSpPr>
        <p:spPr>
          <a:xfrm>
            <a:off x="8528462" y="6631692"/>
            <a:ext cx="6991096" cy="1802392"/>
          </a:xfrm>
          <a:custGeom>
            <a:rect b="b" l="l" r="r" t="t"/>
            <a:pathLst>
              <a:path extrusionOk="0" h="1802392" w="6991096">
                <a:moveTo>
                  <a:pt x="0" y="0"/>
                </a:moveTo>
                <a:lnTo>
                  <a:pt x="6991096" y="0"/>
                </a:lnTo>
                <a:lnTo>
                  <a:pt x="6991096" y="1802392"/>
                </a:lnTo>
                <a:lnTo>
                  <a:pt x="0" y="180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48273" l="-190532" r="-172408" t="-461624"/>
            </a:stretch>
          </a:blipFill>
          <a:ln>
            <a:noFill/>
          </a:ln>
        </p:spPr>
      </p:sp>
      <p:grpSp>
        <p:nvGrpSpPr>
          <p:cNvPr id="302" name="Google Shape;302;p10"/>
          <p:cNvGrpSpPr/>
          <p:nvPr/>
        </p:nvGrpSpPr>
        <p:grpSpPr>
          <a:xfrm rot="-102745">
            <a:off x="5663068" y="2571987"/>
            <a:ext cx="7041435" cy="808016"/>
            <a:chOff x="0" y="-66675"/>
            <a:chExt cx="9388579" cy="1077355"/>
          </a:xfrm>
        </p:grpSpPr>
        <p:sp>
          <p:nvSpPr>
            <p:cNvPr id="303" name="Google Shape;303;p10"/>
            <p:cNvSpPr/>
            <p:nvPr/>
          </p:nvSpPr>
          <p:spPr>
            <a:xfrm>
              <a:off x="0" y="0"/>
              <a:ext cx="9388579" cy="1010680"/>
            </a:xfrm>
            <a:custGeom>
              <a:rect b="b" l="l" r="r" t="t"/>
              <a:pathLst>
                <a:path extrusionOk="0" h="1010680" w="9388579">
                  <a:moveTo>
                    <a:pt x="0" y="0"/>
                  </a:moveTo>
                  <a:lnTo>
                    <a:pt x="9388579" y="0"/>
                  </a:lnTo>
                  <a:lnTo>
                    <a:pt x="9388579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4" name="Google Shape;304;p10"/>
            <p:cNvSpPr txBox="1"/>
            <p:nvPr/>
          </p:nvSpPr>
          <p:spPr>
            <a:xfrm>
              <a:off x="0" y="-66675"/>
              <a:ext cx="9388578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10" name="Google Shape;310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1" name="Google Shape;311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2" name="Google Shape;312;p11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15" name="Google Shape;315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16" name="Google Shape;316;p11"/>
          <p:cNvGrpSpPr/>
          <p:nvPr/>
        </p:nvGrpSpPr>
        <p:grpSpPr>
          <a:xfrm rot="-102745">
            <a:off x="5461813" y="2571987"/>
            <a:ext cx="7362880" cy="808016"/>
            <a:chOff x="0" y="-66675"/>
            <a:chExt cx="9817174" cy="1077355"/>
          </a:xfrm>
        </p:grpSpPr>
        <p:sp>
          <p:nvSpPr>
            <p:cNvPr id="317" name="Google Shape;317;p11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8" name="Google Shape;318;p11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widgets</a:t>
              </a:r>
              <a:endParaRPr/>
            </a:p>
          </p:txBody>
        </p:sp>
      </p:grpSp>
      <p:grpSp>
        <p:nvGrpSpPr>
          <p:cNvPr id="319" name="Google Shape;319;p11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20" name="Google Shape;320;p1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1" name="Google Shape;321;p1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22" name="Google Shape;322;p11"/>
          <p:cNvSpPr txBox="1"/>
          <p:nvPr/>
        </p:nvSpPr>
        <p:spPr>
          <a:xfrm>
            <a:off x="2614680" y="4185797"/>
            <a:ext cx="7970962" cy="69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1.runApp() </a:t>
            </a:r>
            <a:r>
              <a:rPr b="0" i="0" lang="en-US" sz="3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0" i="0" lang="en-US" sz="3675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The Starting Function</a:t>
            </a:r>
            <a:r>
              <a:rPr b="0" i="0" lang="en-US" sz="3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23" name="Google Shape;323;p11"/>
          <p:cNvSpPr txBox="1"/>
          <p:nvPr/>
        </p:nvSpPr>
        <p:spPr>
          <a:xfrm>
            <a:off x="2614680" y="5086350"/>
            <a:ext cx="12617475" cy="941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function launches the app by passing a widget (</a:t>
            </a:r>
            <a:r>
              <a:rPr b="1" i="0" lang="en-US" sz="26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MaterialApp or CupertinoApp).</a:t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>
            <a:off x="5873856" y="5845003"/>
            <a:ext cx="9358299" cy="3006512"/>
          </a:xfrm>
          <a:custGeom>
            <a:rect b="b" l="l" r="r" t="t"/>
            <a:pathLst>
              <a:path extrusionOk="0" h="3006512" w="9358299">
                <a:moveTo>
                  <a:pt x="0" y="0"/>
                </a:moveTo>
                <a:lnTo>
                  <a:pt x="9358299" y="0"/>
                </a:lnTo>
                <a:lnTo>
                  <a:pt x="9358299" y="3006513"/>
                </a:lnTo>
                <a:lnTo>
                  <a:pt x="0" y="3006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37954" l="-110805" r="-57326" t="-131485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30" name="Google Shape;330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1" name="Google Shape;331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2" name="Google Shape;332;p12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35" name="Google Shape;335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36" name="Google Shape;336;p1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37" name="Google Shape;337;p1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8" name="Google Shape;338;p1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39" name="Google Shape;339;p12"/>
          <p:cNvSpPr txBox="1"/>
          <p:nvPr/>
        </p:nvSpPr>
        <p:spPr>
          <a:xfrm>
            <a:off x="2889500" y="4115225"/>
            <a:ext cx="11294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2.Material vs. Cupertino (</a:t>
            </a:r>
            <a:r>
              <a:rPr b="1" i="0" lang="en-US" sz="3191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Android vs. iOS UI Design</a:t>
            </a:r>
            <a:r>
              <a:rPr b="1" i="0" lang="en-US" sz="319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):</a:t>
            </a:r>
            <a:endParaRPr/>
          </a:p>
        </p:txBody>
      </p:sp>
      <p:sp>
        <p:nvSpPr>
          <p:cNvPr id="340" name="Google Shape;340;p12"/>
          <p:cNvSpPr txBox="1"/>
          <p:nvPr/>
        </p:nvSpPr>
        <p:spPr>
          <a:xfrm>
            <a:off x="2614680" y="5076825"/>
            <a:ext cx="7091588" cy="55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Flutter provides two main UI styles:</a:t>
            </a:r>
            <a:endParaRPr/>
          </a:p>
        </p:txBody>
      </p:sp>
      <p:sp>
        <p:nvSpPr>
          <p:cNvPr id="341" name="Google Shape;341;p12"/>
          <p:cNvSpPr txBox="1"/>
          <p:nvPr/>
        </p:nvSpPr>
        <p:spPr>
          <a:xfrm>
            <a:off x="2367553" y="5919548"/>
            <a:ext cx="12872692" cy="21841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Material Design (Android Style)</a:t>
            </a:r>
            <a:endParaRPr/>
          </a:p>
          <a:p>
            <a:pPr indent="-328848" lvl="1" marL="657696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6"/>
              <a:buFont typeface="Arial"/>
              <a:buChar char="•"/>
            </a:pPr>
            <a:r>
              <a:rPr b="0" i="0" lang="en-US" sz="30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MaterialApp</a:t>
            </a:r>
            <a:endParaRPr/>
          </a:p>
          <a:p>
            <a:pPr indent="-328848" lvl="1" marL="657696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46"/>
              <a:buFont typeface="Arial"/>
              <a:buChar char="•"/>
            </a:pPr>
            <a:r>
              <a:rPr b="0" i="0" lang="en-US" sz="30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Google’s Material Design components (e.g., AppBar, FloatingActionButton, Snackbar).</a:t>
            </a:r>
            <a:endParaRPr/>
          </a:p>
        </p:txBody>
      </p:sp>
      <p:grpSp>
        <p:nvGrpSpPr>
          <p:cNvPr id="342" name="Google Shape;342;p12"/>
          <p:cNvGrpSpPr/>
          <p:nvPr/>
        </p:nvGrpSpPr>
        <p:grpSpPr>
          <a:xfrm rot="-102745">
            <a:off x="5461813" y="2571987"/>
            <a:ext cx="7362880" cy="808016"/>
            <a:chOff x="0" y="-66675"/>
            <a:chExt cx="9817174" cy="1077355"/>
          </a:xfrm>
        </p:grpSpPr>
        <p:sp>
          <p:nvSpPr>
            <p:cNvPr id="343" name="Google Shape;343;p12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4" name="Google Shape;344;p12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widgets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50" name="Google Shape;350;p1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51" name="Google Shape;351;p1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52" name="Google Shape;352;p1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1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1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55" name="Google Shape;355;p1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56" name="Google Shape;356;p1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57" name="Google Shape;357;p1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8" name="Google Shape;358;p1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59" name="Google Shape;359;p13"/>
          <p:cNvSpPr txBox="1"/>
          <p:nvPr/>
        </p:nvSpPr>
        <p:spPr>
          <a:xfrm>
            <a:off x="2614680" y="5007962"/>
            <a:ext cx="11577935" cy="2503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Cupertino (iOS Style)</a:t>
            </a:r>
            <a:endParaRPr/>
          </a:p>
          <a:p>
            <a:pPr indent="-376496" lvl="1" marL="752992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Char char="•"/>
            </a:pPr>
            <a:r>
              <a:rPr b="0" i="0" lang="en-US" sz="34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CupertinoApp</a:t>
            </a:r>
            <a:endParaRPr/>
          </a:p>
          <a:p>
            <a:pPr indent="-376496" lvl="1" marL="752992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7"/>
              <a:buFont typeface="Arial"/>
              <a:buChar char="•"/>
            </a:pPr>
            <a:r>
              <a:rPr b="0" i="0" lang="en-US" sz="348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iOS-style components (e.g., CupertinoButton, CupertinoNavigationBar).</a:t>
            </a:r>
            <a:endParaRPr/>
          </a:p>
        </p:txBody>
      </p:sp>
      <p:grpSp>
        <p:nvGrpSpPr>
          <p:cNvPr id="360" name="Google Shape;360;p13"/>
          <p:cNvGrpSpPr/>
          <p:nvPr/>
        </p:nvGrpSpPr>
        <p:grpSpPr>
          <a:xfrm rot="-102745">
            <a:off x="5461813" y="2571987"/>
            <a:ext cx="7362880" cy="808016"/>
            <a:chOff x="0" y="-66675"/>
            <a:chExt cx="9817174" cy="1077355"/>
          </a:xfrm>
        </p:grpSpPr>
        <p:sp>
          <p:nvSpPr>
            <p:cNvPr id="361" name="Google Shape;361;p13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2" name="Google Shape;362;p13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widgets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68" name="Google Shape;368;p1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69" name="Google Shape;369;p1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70" name="Google Shape;370;p14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4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73" name="Google Shape;373;p1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74" name="Google Shape;374;p14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375" name="Google Shape;375;p14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6" name="Google Shape;376;p14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1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78" name="Google Shape;378;p1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9" name="Google Shape;379;p1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80" name="Google Shape;380;p14"/>
          <p:cNvSpPr/>
          <p:nvPr/>
        </p:nvSpPr>
        <p:spPr>
          <a:xfrm>
            <a:off x="6080215" y="4532205"/>
            <a:ext cx="6580443" cy="5532832"/>
          </a:xfrm>
          <a:custGeom>
            <a:rect b="b" l="l" r="r" t="t"/>
            <a:pathLst>
              <a:path extrusionOk="0" h="5532832" w="6580443">
                <a:moveTo>
                  <a:pt x="0" y="0"/>
                </a:moveTo>
                <a:lnTo>
                  <a:pt x="6580444" y="0"/>
                </a:lnTo>
                <a:lnTo>
                  <a:pt x="6580444" y="5532832"/>
                </a:lnTo>
                <a:lnTo>
                  <a:pt x="0" y="55328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777" l="0" r="0" t="-2777"/>
            </a:stretch>
          </a:blipFill>
          <a:ln>
            <a:noFill/>
          </a:ln>
        </p:spPr>
      </p:sp>
      <p:sp>
        <p:nvSpPr>
          <p:cNvPr id="381" name="Google Shape;381;p14"/>
          <p:cNvSpPr txBox="1"/>
          <p:nvPr/>
        </p:nvSpPr>
        <p:spPr>
          <a:xfrm>
            <a:off x="7053215" y="3722087"/>
            <a:ext cx="4725650" cy="749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5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Material vs. Cupertino</a:t>
            </a:r>
            <a:endParaRPr/>
          </a:p>
        </p:txBody>
      </p:sp>
      <p:grpSp>
        <p:nvGrpSpPr>
          <p:cNvPr id="382" name="Google Shape;382;p14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383" name="Google Shape;383;p14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4" name="Google Shape;384;p14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widgets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90" name="Google Shape;390;p1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91" name="Google Shape;391;p1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92" name="Google Shape;392;p15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15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1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95" name="Google Shape;395;p1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96" name="Google Shape;396;p15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397" name="Google Shape;397;p15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8" name="Google Shape;398;p15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00" name="Google Shape;400;p1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1" name="Google Shape;401;p1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403" name="Google Shape;403;p15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4" name="Google Shape;404;p15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 Widgets</a:t>
              </a:r>
              <a:endParaRPr/>
            </a:p>
          </p:txBody>
        </p:sp>
      </p:grpSp>
      <p:sp>
        <p:nvSpPr>
          <p:cNvPr id="405" name="Google Shape;405;p15"/>
          <p:cNvSpPr/>
          <p:nvPr/>
        </p:nvSpPr>
        <p:spPr>
          <a:xfrm>
            <a:off x="4342059" y="5481329"/>
            <a:ext cx="9603882" cy="4283172"/>
          </a:xfrm>
          <a:custGeom>
            <a:rect b="b" l="l" r="r" t="t"/>
            <a:pathLst>
              <a:path extrusionOk="0" h="4283172" w="9603882">
                <a:moveTo>
                  <a:pt x="0" y="0"/>
                </a:moveTo>
                <a:lnTo>
                  <a:pt x="9603882" y="0"/>
                </a:lnTo>
                <a:lnTo>
                  <a:pt x="9603882" y="4283172"/>
                </a:lnTo>
                <a:lnTo>
                  <a:pt x="0" y="4283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5271" l="-36035" r="-35978" t="-61676"/>
            </a:stretch>
          </a:blipFill>
          <a:ln>
            <a:noFill/>
          </a:ln>
        </p:spPr>
      </p:sp>
      <p:sp>
        <p:nvSpPr>
          <p:cNvPr id="406" name="Google Shape;406;p15"/>
          <p:cNvSpPr txBox="1"/>
          <p:nvPr/>
        </p:nvSpPr>
        <p:spPr>
          <a:xfrm>
            <a:off x="2614680" y="3968350"/>
            <a:ext cx="3630722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Scaffold Widget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2885495" y="4614152"/>
            <a:ext cx="11793379" cy="538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Implements the basic Material Design visual layout structure.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13" name="Google Shape;413;p1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14" name="Google Shape;414;p1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15" name="Google Shape;415;p16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6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18" name="Google Shape;418;p1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19" name="Google Shape;419;p16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420" name="Google Shape;420;p16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1" name="Google Shape;421;p16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23" name="Google Shape;423;p1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4" name="Google Shape;424;p1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425" name="Google Shape;425;p16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426" name="Google Shape;426;p16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7" name="Google Shape;427;p16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basic widgets</a:t>
              </a:r>
              <a:endParaRPr/>
            </a:p>
          </p:txBody>
        </p:sp>
      </p:grpSp>
      <p:sp>
        <p:nvSpPr>
          <p:cNvPr id="428" name="Google Shape;428;p16"/>
          <p:cNvSpPr txBox="1"/>
          <p:nvPr/>
        </p:nvSpPr>
        <p:spPr>
          <a:xfrm>
            <a:off x="2088137" y="4116972"/>
            <a:ext cx="3208586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Appbar Widget</a:t>
            </a:r>
            <a:endParaRPr/>
          </a:p>
        </p:txBody>
      </p:sp>
      <p:sp>
        <p:nvSpPr>
          <p:cNvPr id="429" name="Google Shape;429;p16"/>
          <p:cNvSpPr txBox="1"/>
          <p:nvPr/>
        </p:nvSpPr>
        <p:spPr>
          <a:xfrm>
            <a:off x="2902639" y="4828235"/>
            <a:ext cx="9322852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top bar to display titles, buttons, and icons.</a:t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>
            <a:off x="2614680" y="5754040"/>
            <a:ext cx="7441094" cy="2539662"/>
          </a:xfrm>
          <a:custGeom>
            <a:rect b="b" l="l" r="r" t="t"/>
            <a:pathLst>
              <a:path extrusionOk="0" h="2539662" w="7441094">
                <a:moveTo>
                  <a:pt x="0" y="0"/>
                </a:moveTo>
                <a:lnTo>
                  <a:pt x="7441094" y="0"/>
                </a:lnTo>
                <a:lnTo>
                  <a:pt x="7441094" y="2539662"/>
                </a:lnTo>
                <a:lnTo>
                  <a:pt x="0" y="2539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-33416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36" name="Google Shape;436;p1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37" name="Google Shape;437;p1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38" name="Google Shape;438;p17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17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1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41" name="Google Shape;441;p1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42" name="Google Shape;442;p17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443" name="Google Shape;443;p17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4" name="Google Shape;444;p17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1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46" name="Google Shape;446;p1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7" name="Google Shape;447;p1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448" name="Google Shape;448;p17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449" name="Google Shape;449;p17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0" name="Google Shape;450;p17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 Widgets</a:t>
              </a:r>
              <a:endParaRPr/>
            </a:p>
          </p:txBody>
        </p:sp>
      </p:grpSp>
      <p:sp>
        <p:nvSpPr>
          <p:cNvPr id="451" name="Google Shape;451;p17"/>
          <p:cNvSpPr/>
          <p:nvPr/>
        </p:nvSpPr>
        <p:spPr>
          <a:xfrm>
            <a:off x="2389968" y="6338877"/>
            <a:ext cx="5813511" cy="2020739"/>
          </a:xfrm>
          <a:custGeom>
            <a:rect b="b" l="l" r="r" t="t"/>
            <a:pathLst>
              <a:path extrusionOk="0" h="2020739" w="5813511">
                <a:moveTo>
                  <a:pt x="0" y="0"/>
                </a:moveTo>
                <a:lnTo>
                  <a:pt x="5813510" y="0"/>
                </a:lnTo>
                <a:lnTo>
                  <a:pt x="5813510" y="2020739"/>
                </a:lnTo>
                <a:lnTo>
                  <a:pt x="0" y="2020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9316" l="-122823" r="-176187" t="-336344"/>
            </a:stretch>
          </a:blipFill>
          <a:ln>
            <a:noFill/>
          </a:ln>
        </p:spPr>
      </p:sp>
      <p:sp>
        <p:nvSpPr>
          <p:cNvPr id="452" name="Google Shape;452;p17"/>
          <p:cNvSpPr/>
          <p:nvPr/>
        </p:nvSpPr>
        <p:spPr>
          <a:xfrm>
            <a:off x="10522912" y="6223910"/>
            <a:ext cx="3164804" cy="2313719"/>
          </a:xfrm>
          <a:custGeom>
            <a:rect b="b" l="l" r="r" t="t"/>
            <a:pathLst>
              <a:path extrusionOk="0" h="2313719" w="3164804">
                <a:moveTo>
                  <a:pt x="0" y="0"/>
                </a:moveTo>
                <a:lnTo>
                  <a:pt x="3164804" y="0"/>
                </a:lnTo>
                <a:lnTo>
                  <a:pt x="3164804" y="2313719"/>
                </a:lnTo>
                <a:lnTo>
                  <a:pt x="0" y="2313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4984" l="-345714" r="-28555" t="-159925"/>
            </a:stretch>
          </a:blipFill>
          <a:ln>
            <a:noFill/>
          </a:ln>
        </p:spPr>
      </p:sp>
      <p:sp>
        <p:nvSpPr>
          <p:cNvPr id="453" name="Google Shape;453;p17"/>
          <p:cNvSpPr txBox="1"/>
          <p:nvPr/>
        </p:nvSpPr>
        <p:spPr>
          <a:xfrm>
            <a:off x="2214802" y="4465530"/>
            <a:ext cx="1749415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endParaRPr/>
          </a:p>
        </p:txBody>
      </p:sp>
      <p:sp>
        <p:nvSpPr>
          <p:cNvPr id="454" name="Google Shape;454;p17"/>
          <p:cNvSpPr txBox="1"/>
          <p:nvPr/>
        </p:nvSpPr>
        <p:spPr>
          <a:xfrm>
            <a:off x="2214802" y="5280955"/>
            <a:ext cx="11199202" cy="495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Centers its child within itself both vertically and horizontally.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60" name="Google Shape;460;p1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1" name="Google Shape;461;p1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2" name="Google Shape;462;p18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8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65" name="Google Shape;465;p1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66" name="Google Shape;466;p18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467" name="Google Shape;467;p18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8" name="Google Shape;468;p18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1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70" name="Google Shape;470;p1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1" name="Google Shape;471;p1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472" name="Google Shape;472;p18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473" name="Google Shape;473;p18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4" name="Google Shape;474;p18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basic widgets</a:t>
              </a:r>
              <a:endParaRPr/>
            </a:p>
          </p:txBody>
        </p:sp>
      </p:grpSp>
      <p:sp>
        <p:nvSpPr>
          <p:cNvPr id="475" name="Google Shape;475;p18"/>
          <p:cNvSpPr/>
          <p:nvPr/>
        </p:nvSpPr>
        <p:spPr>
          <a:xfrm>
            <a:off x="2691132" y="6571141"/>
            <a:ext cx="5523494" cy="1426004"/>
          </a:xfrm>
          <a:custGeom>
            <a:rect b="b" l="l" r="r" t="t"/>
            <a:pathLst>
              <a:path extrusionOk="0" h="1426004" w="5523494">
                <a:moveTo>
                  <a:pt x="0" y="0"/>
                </a:moveTo>
                <a:lnTo>
                  <a:pt x="5523494" y="0"/>
                </a:lnTo>
                <a:lnTo>
                  <a:pt x="5523494" y="1426004"/>
                </a:lnTo>
                <a:lnTo>
                  <a:pt x="0" y="1426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2665" l="-139479" r="-187925" t="-508520"/>
            </a:stretch>
          </a:blipFill>
          <a:ln>
            <a:noFill/>
          </a:ln>
        </p:spPr>
      </p:sp>
      <p:sp>
        <p:nvSpPr>
          <p:cNvPr id="476" name="Google Shape;476;p18"/>
          <p:cNvSpPr/>
          <p:nvPr/>
        </p:nvSpPr>
        <p:spPr>
          <a:xfrm>
            <a:off x="9748151" y="6735830"/>
            <a:ext cx="5045262" cy="1261315"/>
          </a:xfrm>
          <a:custGeom>
            <a:rect b="b" l="l" r="r" t="t"/>
            <a:pathLst>
              <a:path extrusionOk="0" h="1261315" w="5045262">
                <a:moveTo>
                  <a:pt x="0" y="0"/>
                </a:moveTo>
                <a:lnTo>
                  <a:pt x="5045261" y="0"/>
                </a:lnTo>
                <a:lnTo>
                  <a:pt x="5045261" y="1261315"/>
                </a:lnTo>
                <a:lnTo>
                  <a:pt x="0" y="1261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18724" l="-267683" r="-9888" t="-430821"/>
            </a:stretch>
          </a:blipFill>
          <a:ln>
            <a:noFill/>
          </a:ln>
        </p:spPr>
      </p:sp>
      <p:sp>
        <p:nvSpPr>
          <p:cNvPr id="477" name="Google Shape;477;p18"/>
          <p:cNvSpPr txBox="1"/>
          <p:nvPr/>
        </p:nvSpPr>
        <p:spPr>
          <a:xfrm>
            <a:off x="2614680" y="4316907"/>
            <a:ext cx="885587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</p:txBody>
      </p:sp>
      <p:sp>
        <p:nvSpPr>
          <p:cNvPr id="478" name="Google Shape;478;p18"/>
          <p:cNvSpPr txBox="1"/>
          <p:nvPr/>
        </p:nvSpPr>
        <p:spPr>
          <a:xfrm>
            <a:off x="2698003" y="5134160"/>
            <a:ext cx="8155662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Displays a string of text with single style.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84" name="Google Shape;484;p1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5" name="Google Shape;485;p1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6" name="Google Shape;486;p19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19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p1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89" name="Google Shape;489;p1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90" name="Google Shape;490;p19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491" name="Google Shape;491;p19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2" name="Google Shape;492;p19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94" name="Google Shape;494;p1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5" name="Google Shape;495;p1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496" name="Google Shape;496;p19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497" name="Google Shape;497;p19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8" name="Google Shape;498;p19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 Widgets</a:t>
              </a:r>
              <a:endParaRPr/>
            </a:p>
          </p:txBody>
        </p:sp>
      </p:grpSp>
      <p:sp>
        <p:nvSpPr>
          <p:cNvPr id="499" name="Google Shape;499;p19"/>
          <p:cNvSpPr/>
          <p:nvPr/>
        </p:nvSpPr>
        <p:spPr>
          <a:xfrm>
            <a:off x="2976158" y="6363640"/>
            <a:ext cx="7906652" cy="1653679"/>
          </a:xfrm>
          <a:custGeom>
            <a:rect b="b" l="l" r="r" t="t"/>
            <a:pathLst>
              <a:path extrusionOk="0" h="1653679" w="7906652">
                <a:moveTo>
                  <a:pt x="0" y="0"/>
                </a:moveTo>
                <a:lnTo>
                  <a:pt x="7906652" y="0"/>
                </a:lnTo>
                <a:lnTo>
                  <a:pt x="7906652" y="1653679"/>
                </a:lnTo>
                <a:lnTo>
                  <a:pt x="0" y="16536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56374" l="-75174" r="-68668" t="-399449"/>
            </a:stretch>
          </a:blipFill>
          <a:ln>
            <a:noFill/>
          </a:ln>
        </p:spPr>
      </p:sp>
      <p:sp>
        <p:nvSpPr>
          <p:cNvPr id="500" name="Google Shape;500;p19"/>
          <p:cNvSpPr/>
          <p:nvPr/>
        </p:nvSpPr>
        <p:spPr>
          <a:xfrm>
            <a:off x="12388940" y="3950566"/>
            <a:ext cx="2411411" cy="5075260"/>
          </a:xfrm>
          <a:custGeom>
            <a:rect b="b" l="l" r="r" t="t"/>
            <a:pathLst>
              <a:path extrusionOk="0" h="5075260" w="2411411">
                <a:moveTo>
                  <a:pt x="0" y="0"/>
                </a:moveTo>
                <a:lnTo>
                  <a:pt x="2411411" y="0"/>
                </a:lnTo>
                <a:lnTo>
                  <a:pt x="2411411" y="5075260"/>
                </a:lnTo>
                <a:lnTo>
                  <a:pt x="0" y="5075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4637" l="-66108" r="-490706" t="-50915"/>
            </a:stretch>
          </a:blipFill>
          <a:ln>
            <a:noFill/>
          </a:ln>
        </p:spPr>
      </p:sp>
      <p:sp>
        <p:nvSpPr>
          <p:cNvPr id="501" name="Google Shape;501;p19"/>
          <p:cNvSpPr txBox="1"/>
          <p:nvPr/>
        </p:nvSpPr>
        <p:spPr>
          <a:xfrm>
            <a:off x="2290868" y="4465530"/>
            <a:ext cx="1699855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Column </a:t>
            </a:r>
            <a:endParaRPr/>
          </a:p>
        </p:txBody>
      </p:sp>
      <p:sp>
        <p:nvSpPr>
          <p:cNvPr id="502" name="Google Shape;502;p19"/>
          <p:cNvSpPr txBox="1"/>
          <p:nvPr/>
        </p:nvSpPr>
        <p:spPr>
          <a:xfrm>
            <a:off x="2666808" y="5176037"/>
            <a:ext cx="5572140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Arranges widgets vertically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674120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6995383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2317855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6211857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1533169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9077769" y="6342881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 flipH="1" rot="-5400000">
            <a:off x="13526280" y="5559454"/>
            <a:ext cx="1674868" cy="2048768"/>
          </a:xfrm>
          <a:custGeom>
            <a:rect b="b" l="l" r="r" t="t"/>
            <a:pathLst>
              <a:path extrusionOk="0"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2" l="0" r="0" t="-163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 rot="10800000">
            <a:off x="7586639" y="7140944"/>
            <a:ext cx="1525594" cy="560656"/>
          </a:xfrm>
          <a:custGeom>
            <a:rect b="b" l="l" r="r" t="t"/>
            <a:pathLst>
              <a:path extrusionOk="0" h="560656" w="1525594">
                <a:moveTo>
                  <a:pt x="0" y="0"/>
                </a:moveTo>
                <a:lnTo>
                  <a:pt x="1525594" y="0"/>
                </a:lnTo>
                <a:lnTo>
                  <a:pt x="1525594" y="560656"/>
                </a:lnTo>
                <a:lnTo>
                  <a:pt x="0" y="560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01" l="0" r="0" t="-702"/>
            </a:stretch>
          </a:blipFill>
          <a:ln>
            <a:noFill/>
          </a:ln>
        </p:spPr>
      </p:sp>
      <p:grpSp>
        <p:nvGrpSpPr>
          <p:cNvPr id="121" name="Google Shape;121;p2"/>
          <p:cNvGrpSpPr/>
          <p:nvPr/>
        </p:nvGrpSpPr>
        <p:grpSpPr>
          <a:xfrm>
            <a:off x="5230279" y="1365714"/>
            <a:ext cx="8532242" cy="735005"/>
            <a:chOff x="0" y="-85725"/>
            <a:chExt cx="11376323" cy="980006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1376323" cy="894281"/>
            </a:xfrm>
            <a:custGeom>
              <a:rect b="b" l="l" r="r" t="t"/>
              <a:pathLst>
                <a:path extrusionOk="0"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Table of contenet 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2269620" y="4173515"/>
            <a:ext cx="3105026" cy="702094"/>
            <a:chOff x="0" y="-114300"/>
            <a:chExt cx="4140035" cy="936125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Task Evaluation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7590883" y="4173515"/>
            <a:ext cx="3105026" cy="702094"/>
            <a:chOff x="0" y="-114300"/>
            <a:chExt cx="4140035" cy="936125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Flutter Intro</a:t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2975087" y="4316571"/>
            <a:ext cx="3105026" cy="702094"/>
            <a:chOff x="0" y="-114300"/>
            <a:chExt cx="4140035" cy="936125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Widgets Intro</a:t>
              </a:r>
              <a:endParaRPr/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9704431" y="7000902"/>
            <a:ext cx="3105026" cy="702094"/>
            <a:chOff x="0" y="-114300"/>
            <a:chExt cx="4140035" cy="936125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5" name="Google Shape;135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Layout Widgets</a:t>
              </a:r>
              <a:endParaRPr/>
            </a:p>
          </p:txBody>
        </p:sp>
      </p:grpSp>
      <p:sp>
        <p:nvSpPr>
          <p:cNvPr id="136" name="Google Shape;136;p2"/>
          <p:cNvSpPr/>
          <p:nvPr/>
        </p:nvSpPr>
        <p:spPr>
          <a:xfrm>
            <a:off x="3226633" y="6344226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7" name="Google Shape;137;p2"/>
          <p:cNvGrpSpPr/>
          <p:nvPr/>
        </p:nvGrpSpPr>
        <p:grpSpPr>
          <a:xfrm>
            <a:off x="3822133" y="6999506"/>
            <a:ext cx="3105026" cy="702094"/>
            <a:chOff x="0" y="-114300"/>
            <a:chExt cx="4140035" cy="936125"/>
          </a:xfrm>
        </p:grpSpPr>
        <p:sp>
          <p:nvSpPr>
            <p:cNvPr id="138" name="Google Shape;138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9" name="Google Shape;139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BasicWidgets</a:t>
              </a: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41" name="Google Shape;141;p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2" name="Google Shape;142;p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08" name="Google Shape;508;p2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09" name="Google Shape;509;p2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10" name="Google Shape;510;p20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20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2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13" name="Google Shape;513;p2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14" name="Google Shape;514;p20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515" name="Google Shape;515;p20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6" name="Google Shape;516;p20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2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18" name="Google Shape;518;p2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9" name="Google Shape;519;p2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520" name="Google Shape;520;p20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521" name="Google Shape;521;p20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22" name="Google Shape;522;p20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 Widgets</a:t>
              </a:r>
              <a:endParaRPr/>
            </a:p>
          </p:txBody>
        </p:sp>
      </p:grpSp>
      <p:sp>
        <p:nvSpPr>
          <p:cNvPr id="523" name="Google Shape;523;p20"/>
          <p:cNvSpPr/>
          <p:nvPr/>
        </p:nvSpPr>
        <p:spPr>
          <a:xfrm>
            <a:off x="2452150" y="6301867"/>
            <a:ext cx="6482357" cy="1866133"/>
          </a:xfrm>
          <a:custGeom>
            <a:rect b="b" l="l" r="r" t="t"/>
            <a:pathLst>
              <a:path extrusionOk="0" h="1866133" w="6482357">
                <a:moveTo>
                  <a:pt x="0" y="0"/>
                </a:moveTo>
                <a:lnTo>
                  <a:pt x="6482357" y="0"/>
                </a:lnTo>
                <a:lnTo>
                  <a:pt x="6482357" y="1866133"/>
                </a:lnTo>
                <a:lnTo>
                  <a:pt x="0" y="18661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17196" l="-84109" r="-98535" t="-335045"/>
            </a:stretch>
          </a:blipFill>
          <a:ln>
            <a:noFill/>
          </a:ln>
        </p:spPr>
      </p:sp>
      <p:sp>
        <p:nvSpPr>
          <p:cNvPr id="524" name="Google Shape;524;p20"/>
          <p:cNvSpPr/>
          <p:nvPr/>
        </p:nvSpPr>
        <p:spPr>
          <a:xfrm>
            <a:off x="10095262" y="6252362"/>
            <a:ext cx="5241312" cy="1865126"/>
          </a:xfrm>
          <a:custGeom>
            <a:rect b="b" l="l" r="r" t="t"/>
            <a:pathLst>
              <a:path extrusionOk="0" h="1865126" w="5241312">
                <a:moveTo>
                  <a:pt x="0" y="0"/>
                </a:moveTo>
                <a:lnTo>
                  <a:pt x="5241312" y="0"/>
                </a:lnTo>
                <a:lnTo>
                  <a:pt x="5241312" y="1865127"/>
                </a:lnTo>
                <a:lnTo>
                  <a:pt x="0" y="186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84232" l="-239051" r="-5895" t="-260994"/>
            </a:stretch>
          </a:blipFill>
          <a:ln>
            <a:noFill/>
          </a:ln>
        </p:spPr>
      </p:sp>
      <p:sp>
        <p:nvSpPr>
          <p:cNvPr id="525" name="Google Shape;525;p20"/>
          <p:cNvSpPr txBox="1"/>
          <p:nvPr/>
        </p:nvSpPr>
        <p:spPr>
          <a:xfrm>
            <a:off x="2362590" y="4465525"/>
            <a:ext cx="157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/>
          </a:p>
        </p:txBody>
      </p:sp>
      <p:sp>
        <p:nvSpPr>
          <p:cNvPr id="526" name="Google Shape;526;p20"/>
          <p:cNvSpPr txBox="1"/>
          <p:nvPr/>
        </p:nvSpPr>
        <p:spPr>
          <a:xfrm>
            <a:off x="2452150" y="5261905"/>
            <a:ext cx="6239867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Arranges widgets horizontally.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32" name="Google Shape;532;p2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33" name="Google Shape;533;p2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34" name="Google Shape;534;p21"/>
          <p:cNvSpPr/>
          <p:nvPr/>
        </p:nvSpPr>
        <p:spPr>
          <a:xfrm>
            <a:off x="1822157" y="3884012"/>
            <a:ext cx="14643686" cy="5374257"/>
          </a:xfrm>
          <a:custGeom>
            <a:rect b="b" l="l" r="r" t="t"/>
            <a:pathLst>
              <a:path extrusionOk="0" h="5374257" w="14643686">
                <a:moveTo>
                  <a:pt x="0" y="0"/>
                </a:moveTo>
                <a:lnTo>
                  <a:pt x="14643687" y="0"/>
                </a:lnTo>
                <a:lnTo>
                  <a:pt x="14643687" y="5374257"/>
                </a:lnTo>
                <a:lnTo>
                  <a:pt x="0" y="5374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21"/>
          <p:cNvSpPr/>
          <p:nvPr/>
        </p:nvSpPr>
        <p:spPr>
          <a:xfrm>
            <a:off x="5572083" y="1611097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6" name="Google Shape;536;p2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37" name="Google Shape;537;p2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38" name="Google Shape;538;p21"/>
          <p:cNvGrpSpPr/>
          <p:nvPr/>
        </p:nvGrpSpPr>
        <p:grpSpPr>
          <a:xfrm>
            <a:off x="6419360" y="4083635"/>
            <a:ext cx="4725650" cy="797127"/>
            <a:chOff x="0" y="-133350"/>
            <a:chExt cx="6300866" cy="1062837"/>
          </a:xfrm>
        </p:grpSpPr>
        <p:sp>
          <p:nvSpPr>
            <p:cNvPr id="539" name="Google Shape;539;p21"/>
            <p:cNvSpPr/>
            <p:nvPr/>
          </p:nvSpPr>
          <p:spPr>
            <a:xfrm>
              <a:off x="0" y="0"/>
              <a:ext cx="6300866" cy="929487"/>
            </a:xfrm>
            <a:custGeom>
              <a:rect b="b" l="l" r="r" t="t"/>
              <a:pathLst>
                <a:path extrusionOk="0" h="929487" w="6300866">
                  <a:moveTo>
                    <a:pt x="0" y="0"/>
                  </a:moveTo>
                  <a:lnTo>
                    <a:pt x="6300866" y="0"/>
                  </a:lnTo>
                  <a:lnTo>
                    <a:pt x="6300866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0" name="Google Shape;540;p21"/>
            <p:cNvSpPr txBox="1"/>
            <p:nvPr/>
          </p:nvSpPr>
          <p:spPr>
            <a:xfrm>
              <a:off x="0" y="-133350"/>
              <a:ext cx="6300866" cy="1062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5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21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42" name="Google Shape;542;p2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3" name="Google Shape;543;p2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rot="-102745">
            <a:off x="5461813" y="1893671"/>
            <a:ext cx="7362880" cy="808016"/>
            <a:chOff x="0" y="-66675"/>
            <a:chExt cx="9817174" cy="1077355"/>
          </a:xfrm>
        </p:grpSpPr>
        <p:sp>
          <p:nvSpPr>
            <p:cNvPr id="545" name="Google Shape;545;p21"/>
            <p:cNvSpPr/>
            <p:nvPr/>
          </p:nvSpPr>
          <p:spPr>
            <a:xfrm>
              <a:off x="0" y="0"/>
              <a:ext cx="9817174" cy="1010680"/>
            </a:xfrm>
            <a:custGeom>
              <a:rect b="b" l="l" r="r" t="t"/>
              <a:pathLst>
                <a:path extrusionOk="0" h="1010680" w="9817174">
                  <a:moveTo>
                    <a:pt x="0" y="0"/>
                  </a:moveTo>
                  <a:lnTo>
                    <a:pt x="9817174" y="0"/>
                  </a:lnTo>
                  <a:lnTo>
                    <a:pt x="9817174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46" name="Google Shape;546;p21"/>
            <p:cNvSpPr txBox="1"/>
            <p:nvPr/>
          </p:nvSpPr>
          <p:spPr>
            <a:xfrm>
              <a:off x="0" y="-66675"/>
              <a:ext cx="9817174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 Widgets</a:t>
              </a:r>
              <a:endParaRPr/>
            </a:p>
          </p:txBody>
        </p:sp>
      </p:grpSp>
      <p:sp>
        <p:nvSpPr>
          <p:cNvPr id="547" name="Google Shape;547;p21"/>
          <p:cNvSpPr/>
          <p:nvPr/>
        </p:nvSpPr>
        <p:spPr>
          <a:xfrm>
            <a:off x="3639483" y="6167802"/>
            <a:ext cx="5012141" cy="3491043"/>
          </a:xfrm>
          <a:custGeom>
            <a:rect b="b" l="l" r="r" t="t"/>
            <a:pathLst>
              <a:path extrusionOk="0" h="3491043" w="5012141">
                <a:moveTo>
                  <a:pt x="0" y="0"/>
                </a:moveTo>
                <a:lnTo>
                  <a:pt x="5012141" y="0"/>
                </a:lnTo>
                <a:lnTo>
                  <a:pt x="5012141" y="3491043"/>
                </a:lnTo>
                <a:lnTo>
                  <a:pt x="0" y="349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5773" l="-118746" r="-152476" t="-164040"/>
            </a:stretch>
          </a:blipFill>
          <a:ln>
            <a:noFill/>
          </a:ln>
        </p:spPr>
      </p:sp>
      <p:sp>
        <p:nvSpPr>
          <p:cNvPr id="548" name="Google Shape;548;p21"/>
          <p:cNvSpPr/>
          <p:nvPr/>
        </p:nvSpPr>
        <p:spPr>
          <a:xfrm>
            <a:off x="12194736" y="5052212"/>
            <a:ext cx="3299154" cy="3210095"/>
          </a:xfrm>
          <a:custGeom>
            <a:rect b="b" l="l" r="r" t="t"/>
            <a:pathLst>
              <a:path extrusionOk="0" h="3210095" w="3299154">
                <a:moveTo>
                  <a:pt x="0" y="0"/>
                </a:moveTo>
                <a:lnTo>
                  <a:pt x="3299154" y="0"/>
                </a:lnTo>
                <a:lnTo>
                  <a:pt x="3299154" y="3210095"/>
                </a:lnTo>
                <a:lnTo>
                  <a:pt x="0" y="3210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2101" l="-287014" r="-18418" t="-82293"/>
            </a:stretch>
          </a:blipFill>
          <a:ln>
            <a:noFill/>
          </a:ln>
        </p:spPr>
      </p:sp>
      <p:sp>
        <p:nvSpPr>
          <p:cNvPr id="549" name="Google Shape;549;p21"/>
          <p:cNvSpPr txBox="1"/>
          <p:nvPr/>
        </p:nvSpPr>
        <p:spPr>
          <a:xfrm>
            <a:off x="2088564" y="4995062"/>
            <a:ext cx="7747992" cy="90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for layout and styling.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7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properties: padding, margin, decoration.</a:t>
            </a:r>
            <a:endParaRPr/>
          </a:p>
        </p:txBody>
      </p:sp>
      <p:sp>
        <p:nvSpPr>
          <p:cNvPr id="550" name="Google Shape;550;p21"/>
          <p:cNvSpPr txBox="1"/>
          <p:nvPr/>
        </p:nvSpPr>
        <p:spPr>
          <a:xfrm>
            <a:off x="2088564" y="4216940"/>
            <a:ext cx="3780092" cy="5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Container Widget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56" name="Google Shape;556;p22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7" name="Google Shape;557;p22"/>
          <p:cNvGrpSpPr/>
          <p:nvPr/>
        </p:nvGrpSpPr>
        <p:grpSpPr>
          <a:xfrm>
            <a:off x="5328656" y="3750981"/>
            <a:ext cx="7630688" cy="2079686"/>
            <a:chOff x="0" y="-85725"/>
            <a:chExt cx="10174250" cy="2772914"/>
          </a:xfrm>
        </p:grpSpPr>
        <p:sp>
          <p:nvSpPr>
            <p:cNvPr id="558" name="Google Shape;558;p22"/>
            <p:cNvSpPr/>
            <p:nvPr/>
          </p:nvSpPr>
          <p:spPr>
            <a:xfrm>
              <a:off x="0" y="0"/>
              <a:ext cx="10174250" cy="2687189"/>
            </a:xfrm>
            <a:custGeom>
              <a:rect b="b" l="l" r="r" t="t"/>
              <a:pathLst>
                <a:path extrusionOk="0"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9" name="Google Shape;559;p22"/>
            <p:cNvSpPr txBox="1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tHANK YOU 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SEE YOU NEXT TIME </a:t>
              </a:r>
              <a:endParaRPr/>
            </a:p>
          </p:txBody>
        </p:sp>
      </p:grpSp>
      <p:sp>
        <p:nvSpPr>
          <p:cNvPr id="560" name="Google Shape;560;p2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61" name="Google Shape;561;p2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62" name="Google Shape;562;p22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63" name="Google Shape;563;p22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64" name="Google Shape;564;p2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65" name="Google Shape;565;p2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66" name="Google Shape;566;p2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67" name="Google Shape;567;p2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48" name="Google Shape;148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49" name="Google Shape;149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0" name="Google Shape;150;p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54" name="Google Shape;154;p3"/>
          <p:cNvGrpSpPr/>
          <p:nvPr/>
        </p:nvGrpSpPr>
        <p:grpSpPr>
          <a:xfrm>
            <a:off x="2614680" y="5478707"/>
            <a:ext cx="12724156" cy="1012145"/>
            <a:chOff x="0" y="-161925"/>
            <a:chExt cx="16965541" cy="1349526"/>
          </a:xfrm>
        </p:grpSpPr>
        <p:sp>
          <p:nvSpPr>
            <p:cNvPr id="155" name="Google Shape;155;p3"/>
            <p:cNvSpPr/>
            <p:nvPr/>
          </p:nvSpPr>
          <p:spPr>
            <a:xfrm>
              <a:off x="0" y="0"/>
              <a:ext cx="16965541" cy="1187601"/>
            </a:xfrm>
            <a:custGeom>
              <a:rect b="b" l="l" r="r" t="t"/>
              <a:pathLst>
                <a:path extrusionOk="0" h="1187601" w="16965541">
                  <a:moveTo>
                    <a:pt x="0" y="0"/>
                  </a:moveTo>
                  <a:lnTo>
                    <a:pt x="16965541" y="0"/>
                  </a:lnTo>
                  <a:lnTo>
                    <a:pt x="16965541" y="1187601"/>
                  </a:lnTo>
                  <a:lnTo>
                    <a:pt x="0" y="1187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6" name="Google Shape;156;p3"/>
            <p:cNvSpPr txBox="1"/>
            <p:nvPr/>
          </p:nvSpPr>
          <p:spPr>
            <a:xfrm>
              <a:off x="0" y="-161925"/>
              <a:ext cx="16965541" cy="1349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Task Evaluation</a:t>
              </a:r>
              <a:endParaRPr/>
            </a:p>
          </p:txBody>
        </p:sp>
      </p:grpSp>
      <p:grpSp>
        <p:nvGrpSpPr>
          <p:cNvPr id="157" name="Google Shape;157;p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9" name="Google Shape;159;p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61" name="Google Shape;161;p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2" name="Google Shape;162;p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68" name="Google Shape;168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9" name="Google Shape;169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70" name="Google Shape;170;p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73" name="Google Shape;173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74" name="Google Shape;174;p4"/>
          <p:cNvGrpSpPr/>
          <p:nvPr/>
        </p:nvGrpSpPr>
        <p:grpSpPr>
          <a:xfrm>
            <a:off x="3383619" y="4206445"/>
            <a:ext cx="11520763" cy="4674019"/>
            <a:chOff x="0" y="-114300"/>
            <a:chExt cx="15361017" cy="6232026"/>
          </a:xfrm>
        </p:grpSpPr>
        <p:sp>
          <p:nvSpPr>
            <p:cNvPr id="175" name="Google Shape;175;p4"/>
            <p:cNvSpPr/>
            <p:nvPr/>
          </p:nvSpPr>
          <p:spPr>
            <a:xfrm>
              <a:off x="0" y="0"/>
              <a:ext cx="15361017" cy="6117725"/>
            </a:xfrm>
            <a:custGeom>
              <a:rect b="b" l="l" r="r" t="t"/>
              <a:pathLst>
                <a:path extrusionOk="0" h="611772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6117725"/>
                  </a:lnTo>
                  <a:lnTo>
                    <a:pt x="0" y="6117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6" name="Google Shape;176;p4"/>
            <p:cNvSpPr txBox="1"/>
            <p:nvPr/>
          </p:nvSpPr>
          <p:spPr>
            <a:xfrm>
              <a:off x="0" y="-114300"/>
              <a:ext cx="15361017" cy="6232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Flutter is an open-source UI toolkit created by Google for building natively compiled applications for:</a:t>
              </a:r>
              <a:endParaRPr/>
            </a:p>
            <a:p>
              <a:pPr indent="0" lvl="0" marL="0" marR="0" rtl="0" algn="just">
                <a:lnSpc>
                  <a:spcPct val="1013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Mobile (Android &amp; iOS)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Web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Desktop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Embedded devices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...all from a single codebase.</a:t>
              </a:r>
              <a:endParaRPr/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77" name="Google Shape;177;p4"/>
          <p:cNvGrpSpPr/>
          <p:nvPr/>
        </p:nvGrpSpPr>
        <p:grpSpPr>
          <a:xfrm rot="-102745">
            <a:off x="5968575" y="2546957"/>
            <a:ext cx="6343934" cy="737999"/>
            <a:chOff x="0" y="-66675"/>
            <a:chExt cx="8458579" cy="983999"/>
          </a:xfrm>
        </p:grpSpPr>
        <p:sp>
          <p:nvSpPr>
            <p:cNvPr id="178" name="Google Shape;178;p4"/>
            <p:cNvSpPr/>
            <p:nvPr/>
          </p:nvSpPr>
          <p:spPr>
            <a:xfrm>
              <a:off x="0" y="0"/>
              <a:ext cx="8458579" cy="917324"/>
            </a:xfrm>
            <a:custGeom>
              <a:rect b="b" l="l" r="r" t="t"/>
              <a:pathLst>
                <a:path extrusionOk="0" h="917324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917324"/>
                  </a:lnTo>
                  <a:lnTo>
                    <a:pt x="0" y="917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9" name="Google Shape;179;p4"/>
            <p:cNvSpPr txBox="1"/>
            <p:nvPr/>
          </p:nvSpPr>
          <p:spPr>
            <a:xfrm>
              <a:off x="0" y="-66675"/>
              <a:ext cx="8458579" cy="98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6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  <p:grpSp>
        <p:nvGrpSpPr>
          <p:cNvPr id="180" name="Google Shape;180;p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81" name="Google Shape;181;p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2" name="Google Shape;182;p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88" name="Google Shape;188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9" name="Google Shape;189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90" name="Google Shape;190;p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93" name="Google Shape;193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94" name="Google Shape;194;p5"/>
          <p:cNvGrpSpPr/>
          <p:nvPr/>
        </p:nvGrpSpPr>
        <p:grpSpPr>
          <a:xfrm>
            <a:off x="3140796" y="4281066"/>
            <a:ext cx="11520763" cy="4102519"/>
            <a:chOff x="0" y="-114300"/>
            <a:chExt cx="15361017" cy="5470026"/>
          </a:xfrm>
        </p:grpSpPr>
        <p:sp>
          <p:nvSpPr>
            <p:cNvPr id="195" name="Google Shape;195;p5"/>
            <p:cNvSpPr/>
            <p:nvPr/>
          </p:nvSpPr>
          <p:spPr>
            <a:xfrm>
              <a:off x="0" y="0"/>
              <a:ext cx="15361017" cy="5355725"/>
            </a:xfrm>
            <a:custGeom>
              <a:rect b="b" l="l" r="r" t="t"/>
              <a:pathLst>
                <a:path extrusionOk="0" h="535572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5355725"/>
                  </a:lnTo>
                  <a:lnTo>
                    <a:pt x="0" y="5355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6" name="Google Shape;196;p5"/>
            <p:cNvSpPr txBox="1"/>
            <p:nvPr/>
          </p:nvSpPr>
          <p:spPr>
            <a:xfrm>
              <a:off x="0" y="-114300"/>
              <a:ext cx="15361017" cy="5470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Why Flutter?</a:t>
              </a:r>
              <a:endParaRPr/>
            </a:p>
            <a:p>
              <a:pPr indent="0" lvl="0" marL="0" marR="0" rtl="0" algn="just">
                <a:lnSpc>
                  <a:spcPct val="868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Fast Development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Hot Reload lets you see changes instantly.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Beautiful UIs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Comes with rich set of customizable widgets.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Single Codebase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Write once, run anywhere.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Flexible &amp; Powerful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Easily build complex layouts.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Backed by Google</a:t>
              </a: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Strong community &amp; support.</a:t>
              </a:r>
              <a:endParaRPr/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7" name="Google Shape;197;p5"/>
          <p:cNvGrpSpPr/>
          <p:nvPr/>
        </p:nvGrpSpPr>
        <p:grpSpPr>
          <a:xfrm rot="-102745">
            <a:off x="5663068" y="2571987"/>
            <a:ext cx="7041435" cy="808016"/>
            <a:chOff x="0" y="-66675"/>
            <a:chExt cx="9388579" cy="1077355"/>
          </a:xfrm>
        </p:grpSpPr>
        <p:sp>
          <p:nvSpPr>
            <p:cNvPr id="198" name="Google Shape;198;p5"/>
            <p:cNvSpPr/>
            <p:nvPr/>
          </p:nvSpPr>
          <p:spPr>
            <a:xfrm>
              <a:off x="0" y="0"/>
              <a:ext cx="9388579" cy="1010680"/>
            </a:xfrm>
            <a:custGeom>
              <a:rect b="b" l="l" r="r" t="t"/>
              <a:pathLst>
                <a:path extrusionOk="0" h="1010680" w="9388579">
                  <a:moveTo>
                    <a:pt x="0" y="0"/>
                  </a:moveTo>
                  <a:lnTo>
                    <a:pt x="9388579" y="0"/>
                  </a:lnTo>
                  <a:lnTo>
                    <a:pt x="9388579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9" name="Google Shape;199;p5"/>
            <p:cNvSpPr txBox="1"/>
            <p:nvPr/>
          </p:nvSpPr>
          <p:spPr>
            <a:xfrm>
              <a:off x="0" y="-66675"/>
              <a:ext cx="9388578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01" name="Google Shape;201;p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2" name="Google Shape;202;p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10" name="Google Shape;210;p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13" name="Google Shape;213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14" name="Google Shape;214;p6"/>
          <p:cNvGrpSpPr/>
          <p:nvPr/>
        </p:nvGrpSpPr>
        <p:grpSpPr>
          <a:xfrm>
            <a:off x="2915696" y="4337272"/>
            <a:ext cx="11520763" cy="3371368"/>
            <a:chOff x="0" y="-133350"/>
            <a:chExt cx="15361017" cy="4495156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15361017" cy="4361806"/>
            </a:xfrm>
            <a:custGeom>
              <a:rect b="b" l="l" r="r" t="t"/>
              <a:pathLst>
                <a:path extrusionOk="0" h="436180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4361806"/>
                  </a:lnTo>
                  <a:lnTo>
                    <a:pt x="0" y="4361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6" name="Google Shape;216;p6"/>
            <p:cNvSpPr txBox="1"/>
            <p:nvPr/>
          </p:nvSpPr>
          <p:spPr>
            <a:xfrm>
              <a:off x="0" y="-133350"/>
              <a:ext cx="15361017" cy="4495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Flutter Is Made Of:</a:t>
              </a:r>
              <a:endParaRPr/>
            </a:p>
            <a:p>
              <a:pPr indent="0" lvl="0" marL="0" marR="0" rtl="0" algn="just">
                <a:lnSpc>
                  <a:spcPct val="1060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9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34644" lvl="1" marL="669289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99"/>
                <a:buFont typeface="Arial"/>
                <a:buChar char="•"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Dart </a:t>
              </a:r>
              <a:r>
                <a:rPr b="0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Programming Language</a:t>
              </a:r>
              <a:endParaRPr/>
            </a:p>
            <a:p>
              <a:pPr indent="-334644" lvl="1" marL="669289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99"/>
                <a:buFont typeface="Arial"/>
                <a:buChar char="•"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Flutter Engine</a:t>
              </a:r>
              <a:r>
                <a:rPr b="0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Handles rendering, animation, etc.</a:t>
              </a:r>
              <a:endParaRPr/>
            </a:p>
            <a:p>
              <a:pPr indent="-334644" lvl="1" marL="669289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99"/>
                <a:buFont typeface="Arial"/>
                <a:buChar char="•"/>
              </a:pPr>
              <a:r>
                <a:rPr b="1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Widgets</a:t>
              </a:r>
              <a:r>
                <a:rPr b="0" i="0" lang="en-US" sz="3099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: The building blocks of UI</a:t>
              </a:r>
              <a:endParaRPr/>
            </a:p>
            <a:p>
              <a:pPr indent="0" lvl="0" marL="0" marR="0" rtl="0" algn="just">
                <a:lnSpc>
                  <a:spcPct val="130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7" name="Google Shape;217;p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220" name="Google Shape;220;p6"/>
          <p:cNvGrpSpPr/>
          <p:nvPr/>
        </p:nvGrpSpPr>
        <p:grpSpPr>
          <a:xfrm rot="-102745">
            <a:off x="5663068" y="2571987"/>
            <a:ext cx="7041435" cy="808016"/>
            <a:chOff x="0" y="-66675"/>
            <a:chExt cx="9388579" cy="1077355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9388579" cy="1010680"/>
            </a:xfrm>
            <a:custGeom>
              <a:rect b="b" l="l" r="r" t="t"/>
              <a:pathLst>
                <a:path extrusionOk="0" h="1010680" w="9388579">
                  <a:moveTo>
                    <a:pt x="0" y="0"/>
                  </a:moveTo>
                  <a:lnTo>
                    <a:pt x="9388579" y="0"/>
                  </a:lnTo>
                  <a:lnTo>
                    <a:pt x="9388579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6"/>
            <p:cNvSpPr txBox="1"/>
            <p:nvPr/>
          </p:nvSpPr>
          <p:spPr>
            <a:xfrm>
              <a:off x="0" y="-66675"/>
              <a:ext cx="9388578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9" name="Google Shape;229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30" name="Google Shape;230;p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34" name="Google Shape;234;p7"/>
          <p:cNvGrpSpPr/>
          <p:nvPr/>
        </p:nvGrpSpPr>
        <p:grpSpPr>
          <a:xfrm>
            <a:off x="2614680" y="5478707"/>
            <a:ext cx="12724156" cy="1012145"/>
            <a:chOff x="0" y="-161925"/>
            <a:chExt cx="16965541" cy="1349526"/>
          </a:xfrm>
        </p:grpSpPr>
        <p:sp>
          <p:nvSpPr>
            <p:cNvPr id="235" name="Google Shape;235;p7"/>
            <p:cNvSpPr/>
            <p:nvPr/>
          </p:nvSpPr>
          <p:spPr>
            <a:xfrm>
              <a:off x="0" y="0"/>
              <a:ext cx="16965541" cy="1187601"/>
            </a:xfrm>
            <a:custGeom>
              <a:rect b="b" l="l" r="r" t="t"/>
              <a:pathLst>
                <a:path extrusionOk="0" h="1187601" w="16965541">
                  <a:moveTo>
                    <a:pt x="0" y="0"/>
                  </a:moveTo>
                  <a:lnTo>
                    <a:pt x="16965541" y="0"/>
                  </a:lnTo>
                  <a:lnTo>
                    <a:pt x="16965541" y="1187601"/>
                  </a:lnTo>
                  <a:lnTo>
                    <a:pt x="0" y="1187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6" name="Google Shape;236;p7"/>
            <p:cNvSpPr txBox="1"/>
            <p:nvPr/>
          </p:nvSpPr>
          <p:spPr>
            <a:xfrm>
              <a:off x="0" y="-161925"/>
              <a:ext cx="16965541" cy="1349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Environment Setup</a:t>
              </a:r>
              <a:endParaRPr/>
            </a:p>
          </p:txBody>
        </p:sp>
      </p:grpSp>
      <p:grpSp>
        <p:nvGrpSpPr>
          <p:cNvPr id="237" name="Google Shape;237;p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38" name="Google Shape;238;p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9" name="Google Shape;239;p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/>
            </a:p>
          </p:txBody>
        </p:sp>
      </p:grpSp>
      <p:grpSp>
        <p:nvGrpSpPr>
          <p:cNvPr id="240" name="Google Shape;240;p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41" name="Google Shape;241;p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2" name="Google Shape;242;p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48" name="Google Shape;248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49" name="Google Shape;249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0" name="Google Shape;250;p8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53" name="Google Shape;253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54" name="Google Shape;254;p8"/>
          <p:cNvGrpSpPr/>
          <p:nvPr/>
        </p:nvGrpSpPr>
        <p:grpSpPr>
          <a:xfrm>
            <a:off x="2219026" y="3990816"/>
            <a:ext cx="11520763" cy="767417"/>
            <a:chOff x="0" y="-123825"/>
            <a:chExt cx="15361017" cy="1023222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15361017" cy="899397"/>
            </a:xfrm>
            <a:custGeom>
              <a:rect b="b" l="l" r="r" t="t"/>
              <a:pathLst>
                <a:path extrusionOk="0" h="89939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99397"/>
                  </a:lnTo>
                  <a:lnTo>
                    <a:pt x="0" y="8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6" name="Google Shape;256;p8"/>
            <p:cNvSpPr txBox="1"/>
            <p:nvPr/>
          </p:nvSpPr>
          <p:spPr>
            <a:xfrm>
              <a:off x="0" y="-123825"/>
              <a:ext cx="15361017" cy="1023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Flutter Project:</a:t>
              </a:r>
              <a:endParaRPr/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9" name="Google Shape;259;p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260" name="Google Shape;260;p8"/>
          <p:cNvGrpSpPr/>
          <p:nvPr/>
        </p:nvGrpSpPr>
        <p:grpSpPr>
          <a:xfrm rot="-102745">
            <a:off x="5663068" y="2571987"/>
            <a:ext cx="7041435" cy="808016"/>
            <a:chOff x="0" y="-66675"/>
            <a:chExt cx="9388579" cy="1077355"/>
          </a:xfrm>
        </p:grpSpPr>
        <p:sp>
          <p:nvSpPr>
            <p:cNvPr id="261" name="Google Shape;261;p8"/>
            <p:cNvSpPr/>
            <p:nvPr/>
          </p:nvSpPr>
          <p:spPr>
            <a:xfrm>
              <a:off x="0" y="0"/>
              <a:ext cx="9388579" cy="1010680"/>
            </a:xfrm>
            <a:custGeom>
              <a:rect b="b" l="l" r="r" t="t"/>
              <a:pathLst>
                <a:path extrusionOk="0" h="1010680" w="9388579">
                  <a:moveTo>
                    <a:pt x="0" y="0"/>
                  </a:moveTo>
                  <a:lnTo>
                    <a:pt x="9388579" y="0"/>
                  </a:lnTo>
                  <a:lnTo>
                    <a:pt x="9388579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8"/>
            <p:cNvSpPr txBox="1"/>
            <p:nvPr/>
          </p:nvSpPr>
          <p:spPr>
            <a:xfrm>
              <a:off x="0" y="-66675"/>
              <a:ext cx="9388578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  <p:sp>
        <p:nvSpPr>
          <p:cNvPr id="263" name="Google Shape;263;p8"/>
          <p:cNvSpPr txBox="1"/>
          <p:nvPr/>
        </p:nvSpPr>
        <p:spPr>
          <a:xfrm>
            <a:off x="2614680" y="4815383"/>
            <a:ext cx="6884579" cy="562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7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Files and Folders in a Flutter Project: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2614680" y="5592342"/>
            <a:ext cx="11195381" cy="1840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1.lib/main.dart</a:t>
            </a:r>
            <a:r>
              <a:rPr b="0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(The Entry Point of the App)</a:t>
            </a:r>
            <a:endParaRPr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file contains the </a:t>
            </a:r>
            <a:r>
              <a:rPr b="1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main()</a:t>
            </a:r>
            <a:r>
              <a:rPr b="0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function, which is the starting point of a Flutter app.</a:t>
            </a:r>
            <a:endParaRPr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 main(), we use the</a:t>
            </a:r>
            <a:r>
              <a:rPr b="1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runApp() function</a:t>
            </a:r>
            <a:r>
              <a:rPr b="0" i="0" lang="en-US" sz="264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launch the app’s UI.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8916716" y="7704494"/>
            <a:ext cx="6719515" cy="1792778"/>
          </a:xfrm>
          <a:custGeom>
            <a:rect b="b" l="l" r="r" t="t"/>
            <a:pathLst>
              <a:path extrusionOk="0" h="1792778" w="6719515">
                <a:moveTo>
                  <a:pt x="0" y="0"/>
                </a:moveTo>
                <a:lnTo>
                  <a:pt x="6719516" y="0"/>
                </a:lnTo>
                <a:lnTo>
                  <a:pt x="6719516" y="1792778"/>
                </a:lnTo>
                <a:lnTo>
                  <a:pt x="0" y="1792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35650" l="-260256" r="-261905" t="-275996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71" name="Google Shape;271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72" name="Google Shape;272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73" name="Google Shape;273;p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76" name="Google Shape;276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77" name="Google Shape;277;p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78" name="Google Shape;278;p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9" name="Google Shape;279;p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80" name="Google Shape;280;p9"/>
          <p:cNvSpPr txBox="1"/>
          <p:nvPr/>
        </p:nvSpPr>
        <p:spPr>
          <a:xfrm>
            <a:off x="2307978" y="4084936"/>
            <a:ext cx="10407023" cy="6044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2.pubspec.yaml (</a:t>
            </a:r>
            <a:r>
              <a:rPr b="1" i="0" lang="en-US" sz="3200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Dependency &amp; Asset Management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2614680" y="4803709"/>
            <a:ext cx="9370814" cy="2074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file is used to manage:</a:t>
            </a:r>
            <a:endParaRPr/>
          </a:p>
          <a:p>
            <a:pPr indent="-320668" lvl="1" marL="641337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0"/>
              <a:buFont typeface="Arial"/>
              <a:buChar char="•"/>
            </a:pPr>
            <a:r>
              <a:rPr b="0" i="0" lang="en-US" sz="29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Dependencies.</a:t>
            </a:r>
            <a:endParaRPr/>
          </a:p>
          <a:p>
            <a:pPr indent="-320668" lvl="1" marL="641337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0"/>
              <a:buFont typeface="Arial"/>
              <a:buChar char="•"/>
            </a:pPr>
            <a:r>
              <a:rPr b="0" i="0" lang="en-US" sz="29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Assets (images, fonts, icons).</a:t>
            </a:r>
            <a:endParaRPr/>
          </a:p>
          <a:p>
            <a:pPr indent="-320668" lvl="1" marL="641337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0"/>
              <a:buFont typeface="Arial"/>
              <a:buChar char="•"/>
            </a:pPr>
            <a:r>
              <a:rPr b="0" i="0" lang="en-US" sz="29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metadata (like app name and version).</a:t>
            </a:r>
            <a:endParaRPr/>
          </a:p>
        </p:txBody>
      </p:sp>
      <p:sp>
        <p:nvSpPr>
          <p:cNvPr id="282" name="Google Shape;282;p9"/>
          <p:cNvSpPr/>
          <p:nvPr/>
        </p:nvSpPr>
        <p:spPr>
          <a:xfrm>
            <a:off x="6837302" y="7227362"/>
            <a:ext cx="8862336" cy="2559800"/>
          </a:xfrm>
          <a:custGeom>
            <a:rect b="b" l="l" r="r" t="t"/>
            <a:pathLst>
              <a:path extrusionOk="0" h="2559800" w="8862336">
                <a:moveTo>
                  <a:pt x="0" y="0"/>
                </a:moveTo>
                <a:lnTo>
                  <a:pt x="8862336" y="0"/>
                </a:lnTo>
                <a:lnTo>
                  <a:pt x="8862336" y="2559800"/>
                </a:lnTo>
                <a:lnTo>
                  <a:pt x="0" y="255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32684" l="-116664" r="-63927" t="-113703"/>
            </a:stretch>
          </a:blipFill>
          <a:ln>
            <a:noFill/>
          </a:ln>
        </p:spPr>
      </p:sp>
      <p:grpSp>
        <p:nvGrpSpPr>
          <p:cNvPr id="283" name="Google Shape;283;p9"/>
          <p:cNvGrpSpPr/>
          <p:nvPr/>
        </p:nvGrpSpPr>
        <p:grpSpPr>
          <a:xfrm rot="-102745">
            <a:off x="5663068" y="2571987"/>
            <a:ext cx="7041435" cy="808016"/>
            <a:chOff x="0" y="-66675"/>
            <a:chExt cx="9388579" cy="1077355"/>
          </a:xfrm>
        </p:grpSpPr>
        <p:sp>
          <p:nvSpPr>
            <p:cNvPr id="284" name="Google Shape;284;p9"/>
            <p:cNvSpPr/>
            <p:nvPr/>
          </p:nvSpPr>
          <p:spPr>
            <a:xfrm>
              <a:off x="0" y="0"/>
              <a:ext cx="9388579" cy="1010680"/>
            </a:xfrm>
            <a:custGeom>
              <a:rect b="b" l="l" r="r" t="t"/>
              <a:pathLst>
                <a:path extrusionOk="0" h="1010680" w="9388579">
                  <a:moveTo>
                    <a:pt x="0" y="0"/>
                  </a:moveTo>
                  <a:lnTo>
                    <a:pt x="9388579" y="0"/>
                  </a:lnTo>
                  <a:lnTo>
                    <a:pt x="9388579" y="1010680"/>
                  </a:lnTo>
                  <a:lnTo>
                    <a:pt x="0" y="1010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5" name="Google Shape;285;p9"/>
            <p:cNvSpPr txBox="1"/>
            <p:nvPr/>
          </p:nvSpPr>
          <p:spPr>
            <a:xfrm>
              <a:off x="0" y="-66675"/>
              <a:ext cx="9388578" cy="1077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Intro to Flutter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